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56" r:id="rId2"/>
    <p:sldId id="260" r:id="rId3"/>
    <p:sldId id="257" r:id="rId4"/>
    <p:sldId id="287" r:id="rId5"/>
    <p:sldId id="288" r:id="rId6"/>
    <p:sldId id="261" r:id="rId7"/>
    <p:sldId id="258" r:id="rId8"/>
    <p:sldId id="262" r:id="rId9"/>
    <p:sldId id="268" r:id="rId10"/>
    <p:sldId id="273" r:id="rId11"/>
    <p:sldId id="272" r:id="rId12"/>
    <p:sldId id="269" r:id="rId13"/>
    <p:sldId id="284" r:id="rId14"/>
    <p:sldId id="274" r:id="rId15"/>
    <p:sldId id="27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CC660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5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9194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3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31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2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96057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8218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281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48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25238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638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283DF7-3E04-4610-8093-BCD0DAD9A864}" type="datetimeFigureOut">
              <a:rPr lang="en-US" smtClean="0"/>
              <a:t>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9FF2698-665C-4691-A921-FEBA6DB721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0346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0" pos="594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3339" y="800430"/>
            <a:ext cx="8600661" cy="2387600"/>
          </a:xfrm>
        </p:spPr>
        <p:txBody>
          <a:bodyPr/>
          <a:lstStyle/>
          <a:p>
            <a:r>
              <a:rPr lang="en-US" sz="5100" dirty="0">
                <a:cs typeface="Arial" panose="020B0604020202020204" pitchFamily="34" charset="0"/>
              </a:rPr>
              <a:t>Do more than six stocks matter?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Springboard capstone project report (1/26/2017)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David Whitney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Mentored by Sameera Poduri</a:t>
            </a:r>
          </a:p>
        </p:txBody>
      </p:sp>
      <p:pic>
        <p:nvPicPr>
          <p:cNvPr id="4098" name="Picture 2" descr="http://waffle.press/wp-content/uploads/2015/09/sto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549" y="2872702"/>
            <a:ext cx="2857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41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00200"/>
            <a:ext cx="7976642" cy="391477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Before moving on, I want to briefly note some important, and possibly controversial, decisions I made on the analysis.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Considerations: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Not including all NASDAQ stocks: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Although 3,000+ companies makeup the NASDAQ, not analyze every company. Instead I only considered stocks that had been traded on NASDAQ for at least one full calendar year (252 trading days).</a:t>
            </a:r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parameter was varied from two other extremes: </a:t>
            </a:r>
          </a:p>
          <a:p>
            <a:pPr lvl="3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Include all stocks, regardless of how long they’ve been listed</a:t>
            </a:r>
          </a:p>
          <a:p>
            <a:pPr lvl="3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Include only stocks that were presented for the entire year (means FB was dropped)</a:t>
            </a:r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results were robust across all parameters </a:t>
            </a:r>
          </a:p>
          <a:p>
            <a:pPr lvl="2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THINGS TO CONSIDER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38758" y="1600200"/>
            <a:ext cx="7976642" cy="4757737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Before moving on, I want to briefly note some important, and possibly controversial, decisions I made on the analysis.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Considerations: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u="sng" dirty="0">
                <a:solidFill>
                  <a:schemeClr val="bg2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including all NASDAQ stocks:  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Although 3,179 companies current make of the NASDAQ, I did not analyze every company. Instead I only considered stocks that had been traded on NASDAQ for at least one full calendar year (252 trading days).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Normalizing the data by a z-score:</a:t>
            </a:r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percent change is a better measure for the 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absolute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growth of a company</a:t>
            </a:r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However, z-scoring: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Affords us the opportunity to look at the general shape/trend of growth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Gives each company an equal “vote” to the group average.</a:t>
            </a:r>
          </a:p>
        </p:txBody>
      </p:sp>
    </p:spTree>
    <p:extLst>
      <p:ext uri="{BB962C8B-B14F-4D97-AF65-F5344CB8AC3E}">
        <p14:creationId xmlns:p14="http://schemas.microsoft.com/office/powerpoint/2010/main" val="28907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600" dirty="0"/>
              <a:t>COULD The TOP STOCKS DRIVE NASDAQ GROWTH?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817689"/>
            <a:ext cx="7933780" cy="1385886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Let’s try regression: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While regression is not perfect, we can learn whether certain stocks are more likely than others to explain market swings.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the analysis, we’ll look at day-to-day changes in z-scored stock price, and then relate these fluctuations back to changes in the NASDAQ index: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53958"/>
          <a:stretch/>
        </p:blipFill>
        <p:spPr>
          <a:xfrm>
            <a:off x="1188720" y="4156356"/>
            <a:ext cx="6858000" cy="25183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1254" y="4402547"/>
            <a:ext cx="754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yriad Pro" panose="020B0503030403020204" pitchFamily="34" charset="0"/>
              </a:rPr>
              <a:t>NASDAQ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Myriad Pro" panose="020B0503030403020204" pitchFamily="34" charset="0"/>
              </a:rPr>
              <a:t>APPL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  <a:latin typeface="Myriad Pro" panose="020B0503030403020204" pitchFamily="34" charset="0"/>
              </a:rPr>
              <a:t>AMZN</a:t>
            </a:r>
          </a:p>
          <a:p>
            <a:pPr algn="ctr"/>
            <a:r>
              <a:rPr lang="en-US" sz="1200" dirty="0">
                <a:solidFill>
                  <a:srgbClr val="009999"/>
                </a:solidFill>
                <a:latin typeface="Myriad Pro" panose="020B0503030403020204" pitchFamily="34" charset="0"/>
              </a:rPr>
              <a:t>FB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35207" y="4402547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92D050"/>
                </a:solidFill>
                <a:latin typeface="Myriad Pro" panose="020B0503030403020204" pitchFamily="34" charset="0"/>
              </a:rPr>
              <a:t>GOOG</a:t>
            </a:r>
          </a:p>
          <a:p>
            <a:pPr algn="ctr"/>
            <a:r>
              <a:rPr lang="en-US" sz="1200" dirty="0">
                <a:solidFill>
                  <a:srgbClr val="CC6600"/>
                </a:solidFill>
                <a:latin typeface="Myriad Pro" panose="020B0503030403020204" pitchFamily="34" charset="0"/>
              </a:rPr>
              <a:t>GILD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  <a:latin typeface="Myriad Pro" panose="020B0503030403020204" pitchFamily="34" charset="0"/>
              </a:rPr>
              <a:t>NFLX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53958"/>
          <a:stretch/>
        </p:blipFill>
        <p:spPr>
          <a:xfrm>
            <a:off x="938758" y="4274888"/>
            <a:ext cx="7107962" cy="2518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23793" y="3586194"/>
                <a:ext cx="39061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𝑁𝐴𝑆𝐷𝐴𝑄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𝐶𝑜𝑒𝑓𝑓𝑖𝑐𝑖𝑒𝑛𝑡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𝑆𝑡𝑜𝑐𝑘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793" y="3586194"/>
                <a:ext cx="3906198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1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600" dirty="0"/>
              <a:t>What Makes US THINK WE CAN DO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071687"/>
            <a:ext cx="7933780" cy="1385886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Day-to-do fluctuations in stocks are often positively correlated with market movements.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Correlations between the NASDAQ and each stock are computed for the last 24 quarters (2011-2016), and the average is shown below: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29" y="3779306"/>
            <a:ext cx="6858000" cy="27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5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600" dirty="0"/>
              <a:t>THE PROBLEM OF </a:t>
            </a:r>
            <a:r>
              <a:rPr lang="en-US" sz="4600" u="sng" dirty="0"/>
              <a:t>Multicollinearity</a:t>
            </a:r>
            <a:r>
              <a:rPr lang="en-US" sz="46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071687"/>
            <a:ext cx="7933780" cy="1385886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BUT there’s a problem with this analysis…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of our stocks (i.e. features) are often highly correlated, and this is problematic for regression, especially on short-time scales: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19" y="3220363"/>
            <a:ext cx="4572000" cy="36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9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600" dirty="0"/>
              <a:t>Ridge Regression</a:t>
            </a:r>
            <a:br>
              <a:rPr lang="en-US" sz="4600" dirty="0"/>
            </a:br>
            <a:r>
              <a:rPr lang="en-US" sz="4600" dirty="0"/>
              <a:t>(Regularization WITH l2-Norm)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071687"/>
            <a:ext cx="7933780" cy="1385886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deal head-on with the issue of multi-collinearity, I chose to employ Ridge Regression with cross-validation and then compute the relationship progressively on quarterly data.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 am presenting below the average across all 24 fits: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48" y="3778749"/>
            <a:ext cx="6858000" cy="27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5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74055"/>
            <a:ext cx="7633742" cy="471267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While FAANG stocks have grown substantially, and closely co-vary with the NASDAQ, these stocks do not behave fundamentally different than many other NASDAQ stocks.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fact, nearly 20% of NASDAQ stocks display similar growth rates to FAANG stocks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group of stocks includes most Top 100 NASDAQ stocks.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Thus, there are many other growing companies that warrant a look by investors!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Furthermore, while capital might be heavily concentrated in the FAANG stocks, consistent growth in ~20% of NASDAQ stocks is an encouraging sign that the market recovery has not been purely driven by a handful of stocks. </a:t>
            </a:r>
          </a:p>
        </p:txBody>
      </p:sp>
    </p:spTree>
    <p:extLst>
      <p:ext uri="{BB962C8B-B14F-4D97-AF65-F5344CB8AC3E}">
        <p14:creationId xmlns:p14="http://schemas.microsoft.com/office/powerpoint/2010/main" val="347816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5" y="182880"/>
            <a:ext cx="8207969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How important are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these SIX stocks?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008820"/>
            <a:ext cx="8178579" cy="406908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According to a recent Wall-Street Journal article, more than half the value added to the NASDAQ in 2015 came from the “FAANG” stocks alone.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88" y="3201144"/>
            <a:ext cx="6667500" cy="2352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" y="6263640"/>
            <a:ext cx="832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Source: http://www.wsj.com/articles/the-only-six-stocks-that-matter-1437942926</a:t>
            </a:r>
          </a:p>
        </p:txBody>
      </p:sp>
    </p:spTree>
    <p:extLst>
      <p:ext uri="{BB962C8B-B14F-4D97-AF65-F5344CB8AC3E}">
        <p14:creationId xmlns:p14="http://schemas.microsoft.com/office/powerpoint/2010/main" val="153586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82880"/>
            <a:ext cx="7955280" cy="1293028"/>
          </a:xfrm>
        </p:spPr>
        <p:txBody>
          <a:bodyPr>
            <a:noAutofit/>
          </a:bodyPr>
          <a:lstStyle/>
          <a:p>
            <a:pPr algn="ctr"/>
            <a:r>
              <a:rPr lang="en-US" sz="4600" dirty="0">
                <a:cs typeface="Arial" panose="020B0604020202020204" pitchFamily="34" charset="0"/>
              </a:rPr>
              <a:t>Who are these </a:t>
            </a:r>
            <a:br>
              <a:rPr lang="en-US" sz="4600" dirty="0">
                <a:cs typeface="Arial" panose="020B0604020202020204" pitchFamily="34" charset="0"/>
              </a:rPr>
            </a:br>
            <a:r>
              <a:rPr lang="en-US" sz="4600" dirty="0">
                <a:cs typeface="Arial" panose="020B0604020202020204" pitchFamily="34" charset="0"/>
              </a:rPr>
              <a:t>SIX Stocks?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1590209"/>
            <a:ext cx="5558744" cy="5053480"/>
          </a:xfrm>
        </p:spPr>
        <p:txBody>
          <a:bodyPr>
            <a:normAutofit lnSpcReduction="10000"/>
          </a:bodyPr>
          <a:lstStyle/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FAANG stocks are a small group of high performing technology/ pharmaceutical-related companies: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Amazon (AMZN)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Apple (AAPL)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Facebook (FB)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(GOOG)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Gilead (GILD)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Netflix (NFLX)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Four companies (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acebook,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mazon,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etflix, and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oogle) have been affectionately dubbed by Jim Cramer on Mad Money by the acronym ‘FANG.’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 as not to be confusing, the six listed stocks above will be dubbed ‘FAANG’ in this talk.</a:t>
            </a:r>
          </a:p>
        </p:txBody>
      </p:sp>
      <p:pic>
        <p:nvPicPr>
          <p:cNvPr id="1028" name="Picture 4" descr="Image result for FANG sto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892" y="2259698"/>
            <a:ext cx="226973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20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b="54427"/>
          <a:stretch/>
        </p:blipFill>
        <p:spPr>
          <a:xfrm>
            <a:off x="1080935" y="4114800"/>
            <a:ext cx="6982129" cy="253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82880"/>
            <a:ext cx="7955280" cy="1293028"/>
          </a:xfrm>
        </p:spPr>
        <p:txBody>
          <a:bodyPr>
            <a:noAutofit/>
          </a:bodyPr>
          <a:lstStyle/>
          <a:p>
            <a:pPr algn="ctr"/>
            <a:r>
              <a:rPr lang="en-US" sz="4600" dirty="0">
                <a:cs typeface="Arial" panose="020B0604020202020204" pitchFamily="34" charset="0"/>
              </a:rPr>
              <a:t>LOPSIDED MARKET RECOVERY BECAUSE OF FAANG?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1740652"/>
            <a:ext cx="7829964" cy="243364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Recent NASDAQ growth has been heavily dominated by the FAANG stocks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market growth primarily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concentrated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a few winners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reflects a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broader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market recovery?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Let’s look at this using historical stock data from Yahoo finance!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Perhaps providing some evidence for the first viewpoint, FAANG stocks have closely tracked with NASDAQ over the last six years: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1254" y="4360991"/>
            <a:ext cx="754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yriad Pro" panose="020B0503030403020204" pitchFamily="34" charset="0"/>
              </a:rPr>
              <a:t>NASDAQ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Myriad Pro" panose="020B0503030403020204" pitchFamily="34" charset="0"/>
              </a:rPr>
              <a:t>APPL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  <a:latin typeface="Myriad Pro" panose="020B0503030403020204" pitchFamily="34" charset="0"/>
              </a:rPr>
              <a:t>AMZN</a:t>
            </a:r>
          </a:p>
          <a:p>
            <a:pPr algn="ctr"/>
            <a:r>
              <a:rPr lang="en-US" sz="1200" dirty="0">
                <a:solidFill>
                  <a:srgbClr val="009999"/>
                </a:solidFill>
                <a:latin typeface="Myriad Pro" panose="020B0503030403020204" pitchFamily="34" charset="0"/>
              </a:rPr>
              <a:t>FB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5207" y="4360991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92D050"/>
                </a:solidFill>
                <a:latin typeface="Myriad Pro" panose="020B0503030403020204" pitchFamily="34" charset="0"/>
              </a:rPr>
              <a:t>GOOG</a:t>
            </a:r>
          </a:p>
          <a:p>
            <a:pPr algn="ctr"/>
            <a:r>
              <a:rPr lang="en-US" sz="1200" dirty="0">
                <a:solidFill>
                  <a:srgbClr val="CC6600"/>
                </a:solidFill>
                <a:latin typeface="Myriad Pro" panose="020B0503030403020204" pitchFamily="34" charset="0"/>
              </a:rPr>
              <a:t>GILD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  <a:latin typeface="Myriad Pro" panose="020B0503030403020204" pitchFamily="34" charset="0"/>
              </a:rPr>
              <a:t>NFLX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6765" y="6638053"/>
            <a:ext cx="5780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Note: Each stock trace has been z-scored allowing relative growth to be compared</a:t>
            </a:r>
          </a:p>
        </p:txBody>
      </p:sp>
    </p:spTree>
    <p:extLst>
      <p:ext uri="{BB962C8B-B14F-4D97-AF65-F5344CB8AC3E}">
        <p14:creationId xmlns:p14="http://schemas.microsoft.com/office/powerpoint/2010/main" val="42012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b="54427"/>
          <a:stretch/>
        </p:blipFill>
        <p:spPr>
          <a:xfrm>
            <a:off x="1080935" y="4114800"/>
            <a:ext cx="6982129" cy="25378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4114800"/>
            <a:ext cx="6858000" cy="25187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" y="4114800"/>
            <a:ext cx="6858000" cy="251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82880"/>
            <a:ext cx="7955280" cy="1293028"/>
          </a:xfrm>
        </p:spPr>
        <p:txBody>
          <a:bodyPr>
            <a:noAutofit/>
          </a:bodyPr>
          <a:lstStyle/>
          <a:p>
            <a:pPr algn="ctr"/>
            <a:r>
              <a:rPr lang="en-US" sz="4600" dirty="0">
                <a:cs typeface="Arial" panose="020B0604020202020204" pitchFamily="34" charset="0"/>
              </a:rPr>
              <a:t>LOPSIDED MARKET RECOVERY BECAUSE OF FAANG?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1740652"/>
            <a:ext cx="7829964" cy="243364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Recent NASDAQ growth has been heavily dominated by the FAANG stocks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market growth primarily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concentrated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a few winners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reflects a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broader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market recovery?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Let’s look at this using historical stock data from Yahoo finance!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Perhaps providing some evidence for the first viewpoint, FAANG stocks have closely tracked with NASDAQ over the last six years: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1254" y="4360991"/>
            <a:ext cx="754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yriad Pro" panose="020B0503030403020204" pitchFamily="34" charset="0"/>
              </a:rPr>
              <a:t>NASDAQ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Myriad Pro" panose="020B0503030403020204" pitchFamily="34" charset="0"/>
              </a:rPr>
              <a:t>APPL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  <a:latin typeface="Myriad Pro" panose="020B0503030403020204" pitchFamily="34" charset="0"/>
              </a:rPr>
              <a:t>AMZN</a:t>
            </a:r>
          </a:p>
          <a:p>
            <a:pPr algn="ctr"/>
            <a:r>
              <a:rPr lang="en-US" sz="1200" dirty="0">
                <a:solidFill>
                  <a:srgbClr val="009999"/>
                </a:solidFill>
                <a:latin typeface="Myriad Pro" panose="020B0503030403020204" pitchFamily="34" charset="0"/>
              </a:rPr>
              <a:t>FB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5207" y="4360991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92D050"/>
                </a:solidFill>
                <a:latin typeface="Myriad Pro" panose="020B0503030403020204" pitchFamily="34" charset="0"/>
              </a:rPr>
              <a:t>GOOG</a:t>
            </a:r>
          </a:p>
          <a:p>
            <a:pPr algn="ctr"/>
            <a:r>
              <a:rPr lang="en-US" sz="1200" dirty="0">
                <a:solidFill>
                  <a:srgbClr val="CC6600"/>
                </a:solidFill>
                <a:latin typeface="Myriad Pro" panose="020B0503030403020204" pitchFamily="34" charset="0"/>
              </a:rPr>
              <a:t>GILD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  <a:latin typeface="Myriad Pro" panose="020B0503030403020204" pitchFamily="34" charset="0"/>
              </a:rPr>
              <a:t>NFLX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6765" y="6638053"/>
            <a:ext cx="5780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Note: Each stock trace has been z-scored allowing relative growth to be compared</a:t>
            </a:r>
          </a:p>
        </p:txBody>
      </p:sp>
    </p:spTree>
    <p:extLst>
      <p:ext uri="{BB962C8B-B14F-4D97-AF65-F5344CB8AC3E}">
        <p14:creationId xmlns:p14="http://schemas.microsoft.com/office/powerpoint/2010/main" val="338320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b="54427"/>
          <a:stretch/>
        </p:blipFill>
        <p:spPr>
          <a:xfrm>
            <a:off x="1080935" y="4114800"/>
            <a:ext cx="6982129" cy="25378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4114800"/>
            <a:ext cx="6858000" cy="25187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82880"/>
            <a:ext cx="7955280" cy="1293028"/>
          </a:xfrm>
        </p:spPr>
        <p:txBody>
          <a:bodyPr>
            <a:noAutofit/>
          </a:bodyPr>
          <a:lstStyle/>
          <a:p>
            <a:pPr algn="ctr"/>
            <a:r>
              <a:rPr lang="en-US" sz="4600" dirty="0">
                <a:cs typeface="Arial" panose="020B0604020202020204" pitchFamily="34" charset="0"/>
              </a:rPr>
              <a:t>LOPSIDED MARKET RECOVERY BECAUSE OF FAANG?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1740652"/>
            <a:ext cx="7829964" cy="243364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Recent NASDAQ growth has been heavily dominated by the FAANG stocks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market growth primarily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concentrated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a few winners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reflects a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broader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market recovery?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Let’s look at this using historical stock data from Yahoo finance!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Perhaps providing some evidence for the first viewpoint, FAANG stocks have closely tracked with NASDAQ over the last six years: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1254" y="4360991"/>
            <a:ext cx="754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yriad Pro" panose="020B0503030403020204" pitchFamily="34" charset="0"/>
              </a:rPr>
              <a:t>NASDAQ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  <a:latin typeface="Myriad Pro" panose="020B0503030403020204" pitchFamily="34" charset="0"/>
              </a:rPr>
              <a:t>APPL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  <a:latin typeface="Myriad Pro" panose="020B0503030403020204" pitchFamily="34" charset="0"/>
              </a:rPr>
              <a:t>AMZN</a:t>
            </a:r>
          </a:p>
          <a:p>
            <a:pPr algn="ctr"/>
            <a:r>
              <a:rPr lang="en-US" sz="1200" dirty="0">
                <a:solidFill>
                  <a:srgbClr val="009999"/>
                </a:solidFill>
                <a:latin typeface="Myriad Pro" panose="020B0503030403020204" pitchFamily="34" charset="0"/>
              </a:rPr>
              <a:t>FB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5207" y="4360991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92D050"/>
                </a:solidFill>
                <a:latin typeface="Myriad Pro" panose="020B0503030403020204" pitchFamily="34" charset="0"/>
              </a:rPr>
              <a:t>GOOG</a:t>
            </a:r>
          </a:p>
          <a:p>
            <a:pPr algn="ctr"/>
            <a:r>
              <a:rPr lang="en-US" sz="1200" dirty="0">
                <a:solidFill>
                  <a:srgbClr val="CC6600"/>
                </a:solidFill>
                <a:latin typeface="Myriad Pro" panose="020B0503030403020204" pitchFamily="34" charset="0"/>
              </a:rPr>
              <a:t>GILD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  <a:latin typeface="Myriad Pro" panose="020B0503030403020204" pitchFamily="34" charset="0"/>
              </a:rPr>
              <a:t>NFLX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6765" y="6638053"/>
            <a:ext cx="5780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Note: Each stock trace has been z-scored allowing relative growth to be compared</a:t>
            </a:r>
          </a:p>
        </p:txBody>
      </p:sp>
    </p:spTree>
    <p:extLst>
      <p:ext uri="{BB962C8B-B14F-4D97-AF65-F5344CB8AC3E}">
        <p14:creationId xmlns:p14="http://schemas.microsoft.com/office/powerpoint/2010/main" val="204032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06" y="3654755"/>
            <a:ext cx="7315200" cy="2908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82880"/>
            <a:ext cx="7955280" cy="1293028"/>
          </a:xfrm>
        </p:spPr>
        <p:txBody>
          <a:bodyPr>
            <a:noAutofit/>
          </a:bodyPr>
          <a:lstStyle/>
          <a:p>
            <a:pPr algn="ctr"/>
            <a:r>
              <a:rPr lang="en-US" sz="4600" dirty="0">
                <a:latin typeface="Impact" panose="020B0806030902050204" pitchFamily="34" charset="0"/>
                <a:cs typeface="Arial" panose="020B0604020202020204" pitchFamily="34" charset="0"/>
              </a:rPr>
              <a:t>BUT IT’S NOT JUST THE FAANG STOCKS THAT HAVE GROWN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1" y="1717736"/>
            <a:ext cx="8043862" cy="2103784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the last five years, other leading NASDAQ stocks included in the Top 100 NASDAQ list (excluding the FAANG stocks) have mostly tracked with the NASDAQ + FAANG stocks!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Unfortunately this was not the case for most NASDAQ stocks…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Instead the larger bulk of NASDAQ stocks have collectively stagnated.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Top 100 stocks have mostly plateaued since 2015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9526" y="6396335"/>
            <a:ext cx="566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Lines: Group averages                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Shading: 95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confidence intervals</a:t>
            </a:r>
          </a:p>
        </p:txBody>
      </p:sp>
    </p:spTree>
    <p:extLst>
      <p:ext uri="{BB962C8B-B14F-4D97-AF65-F5344CB8AC3E}">
        <p14:creationId xmlns:p14="http://schemas.microsoft.com/office/powerpoint/2010/main" val="211467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3933275"/>
            <a:ext cx="6858000" cy="2726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3486" y="5408087"/>
            <a:ext cx="746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FAANG</a:t>
            </a:r>
          </a:p>
          <a:p>
            <a:pPr algn="ctr"/>
            <a:r>
              <a:rPr lang="en-US" sz="1200" dirty="0">
                <a:solidFill>
                  <a:srgbClr val="0000FF"/>
                </a:solidFill>
              </a:rPr>
              <a:t>TOP 100</a:t>
            </a:r>
          </a:p>
          <a:p>
            <a:pPr algn="ctr"/>
            <a:r>
              <a:rPr lang="en-US" sz="1200" dirty="0">
                <a:solidFill>
                  <a:srgbClr val="00FF00"/>
                </a:solidFill>
              </a:rPr>
              <a:t>OTHER</a:t>
            </a:r>
          </a:p>
          <a:p>
            <a:pPr algn="ctr"/>
            <a:r>
              <a:rPr lang="en-US" sz="1200" dirty="0">
                <a:solidFill>
                  <a:srgbClr val="009999"/>
                </a:solidFill>
              </a:rPr>
              <a:t> </a:t>
            </a: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 rot="5400000">
            <a:off x="3036292" y="5382222"/>
            <a:ext cx="1673352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757206" y="4548517"/>
            <a:ext cx="2103120" cy="0"/>
          </a:xfrm>
          <a:prstGeom prst="line">
            <a:avLst/>
          </a:prstGeom>
          <a:ln w="317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753970" y="5320070"/>
            <a:ext cx="2103120" cy="0"/>
          </a:xfrm>
          <a:prstGeom prst="line">
            <a:avLst/>
          </a:prstGeom>
          <a:ln w="317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88" y="182880"/>
            <a:ext cx="8053841" cy="1325563"/>
          </a:xfrm>
        </p:spPr>
        <p:txBody>
          <a:bodyPr>
            <a:noAutofit/>
          </a:bodyPr>
          <a:lstStyle/>
          <a:p>
            <a:pPr algn="ctr"/>
            <a:r>
              <a:rPr lang="en-US" sz="4600" dirty="0">
                <a:latin typeface="Impact" panose="020B0806030902050204" pitchFamily="34" charset="0"/>
                <a:cs typeface="Arial" panose="020B0604020202020204" pitchFamily="34" charset="0"/>
              </a:rPr>
              <a:t>BUT MORE THAN THE 100 NASDAQ stocks ARE GROWING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4388" y="1639887"/>
            <a:ext cx="8053841" cy="227488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closer look reveals that ~60% of Top 100 NASDAQ and ~20% of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NASDAQ stocks show comparable growth rates to FAANG stocks.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Growth computed as the slope of the z-scored historical stock traces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average, the relative growth of the FAANG and Top 100 is similar </a:t>
            </a:r>
          </a:p>
        </p:txBody>
      </p:sp>
    </p:spTree>
    <p:extLst>
      <p:ext uri="{BB962C8B-B14F-4D97-AF65-F5344CB8AC3E}">
        <p14:creationId xmlns:p14="http://schemas.microsoft.com/office/powerpoint/2010/main" val="315473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914" y="4582613"/>
            <a:ext cx="2743200" cy="2397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600" dirty="0">
                <a:cs typeface="Arial" panose="020B0604020202020204" pitchFamily="34" charset="0"/>
              </a:rPr>
              <a:t>Clustering ANALYSIS TO REVEAL GENERAL TRENDS</a:t>
            </a:r>
            <a:endParaRPr lang="en-US" sz="4600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746056" y="1761749"/>
            <a:ext cx="8186057" cy="23885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Using K-Means clustering, we can divide the 3000+ NASDAQ companies into five different clusters revealing general trends across stocks: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major defining event was the August 2011 stock market fall due to the European sovereign debt crisis and a downgrading of the U.S. credit rating.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Afterwards ~30-50% of stocks started to </a:t>
            </a:r>
            <a:r>
              <a:rPr lang="en-US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again.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 #1 and a bit from Cluster #3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other stocks mostly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stagnated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56" y="4631142"/>
            <a:ext cx="5486400" cy="20727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938758" y="5909732"/>
            <a:ext cx="678007" cy="79419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31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Custom 2">
      <a:dk1>
        <a:sysClr val="windowText" lastClr="000000"/>
      </a:dk1>
      <a:lt1>
        <a:sysClr val="window" lastClr="FFFFFF"/>
      </a:lt1>
      <a:dk2>
        <a:srgbClr val="2A1A00"/>
      </a:dk2>
      <a:lt2>
        <a:srgbClr val="FFFFFF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18865</TotalTime>
  <Words>1206</Words>
  <Application>Microsoft Office PowerPoint</Application>
  <PresentationFormat>On-screen Show (4:3)</PresentationFormat>
  <Paragraphs>121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Cambria Math</vt:lpstr>
      <vt:lpstr>Gill Sans MT</vt:lpstr>
      <vt:lpstr>Impact</vt:lpstr>
      <vt:lpstr>Myriad Pro</vt:lpstr>
      <vt:lpstr>Badge</vt:lpstr>
      <vt:lpstr>Do more than six stocks matter?</vt:lpstr>
      <vt:lpstr>How important are  these SIX stocks?</vt:lpstr>
      <vt:lpstr>Who are these  SIX Stocks?</vt:lpstr>
      <vt:lpstr>LOPSIDED MARKET RECOVERY BECAUSE OF FAANG?</vt:lpstr>
      <vt:lpstr>LOPSIDED MARKET RECOVERY BECAUSE OF FAANG?</vt:lpstr>
      <vt:lpstr>LOPSIDED MARKET RECOVERY BECAUSE OF FAANG?</vt:lpstr>
      <vt:lpstr>BUT IT’S NOT JUST THE FAANG STOCKS THAT HAVE GROWN</vt:lpstr>
      <vt:lpstr>BUT MORE THAN THE 100 NASDAQ stocks ARE GROWING</vt:lpstr>
      <vt:lpstr>Clustering ANALYSIS TO REVEAL GENERAL TRENDS</vt:lpstr>
      <vt:lpstr>Some THINGS TO CONSIDER</vt:lpstr>
      <vt:lpstr>Some THINGS TO CONSIDER</vt:lpstr>
      <vt:lpstr>COULD The TOP STOCKS DRIVE NASDAQ GROWTH?</vt:lpstr>
      <vt:lpstr>What Makes US THINK WE CAN DO THIS?</vt:lpstr>
      <vt:lpstr>THE PROBLEM OF Multicollinearity </vt:lpstr>
      <vt:lpstr>Ridge Regression (Regularization WITH l2-Norm)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more than six stocks matter?</dc:title>
  <dc:creator>David Whitney</dc:creator>
  <cp:lastModifiedBy>David Whitney</cp:lastModifiedBy>
  <cp:revision>90</cp:revision>
  <dcterms:created xsi:type="dcterms:W3CDTF">2016-09-24T23:34:47Z</dcterms:created>
  <dcterms:modified xsi:type="dcterms:W3CDTF">2017-02-14T13:49:18Z</dcterms:modified>
</cp:coreProperties>
</file>